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4" y="3700874"/>
            <a:ext cx="5837776" cy="415498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«Разрешение международных экономических споров (</a:t>
            </a:r>
            <a:r>
              <a:rPr lang="en-GB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International economic disputes resolution)</a:t>
            </a:r>
            <a:r>
              <a:rPr lang="ru-RU" altLang="ru-RU" sz="20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международного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формирование у обучающихся необходимого объема знаний, умений и навыков в области разрешения международных экономических споров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5710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2135046"/>
            <a:ext cx="8328683" cy="4285804"/>
          </a:xfrm>
        </p:spPr>
        <p:txBody>
          <a:bodyPr>
            <a:noAutofit/>
          </a:bodyPr>
          <a:lstStyle/>
          <a:p>
            <a:pPr lvl="0"/>
            <a:r>
              <a:rPr lang="ru-RU" sz="1900" dirty="0"/>
              <a:t>формирование у обучающихся необходимого объема знаний, умений и навыков, позволяющих им квалифицированно толковать правовые акты, в том числе в ситуациях наличия пробелов и коллизий норм права в сфере разрешения международных экономических споров; </a:t>
            </a:r>
            <a:endParaRPr lang="ru-GB" sz="1900" dirty="0"/>
          </a:p>
          <a:p>
            <a:pPr lvl="0"/>
            <a:r>
              <a:rPr lang="ru-RU" sz="1900" dirty="0"/>
              <a:t>формирование у обучающихся необходимого объема знаний, умений и навыков, позволяющих им применять информационные технологии и использовать правовые базы данных для решения задач профессиональной деятельности с учетом требований информационной безопасности в сфере разрешения международных экономических споров; </a:t>
            </a:r>
            <a:endParaRPr lang="ru-GB" sz="1900" dirty="0"/>
          </a:p>
          <a:p>
            <a:pPr lvl="0"/>
            <a:r>
              <a:rPr lang="ru-RU" sz="1900" dirty="0"/>
              <a:t>формирование у обучающихся необходимого объема знаний, умений и навыков, позволяющих им квалифицированно применять нормативные правовые акты в сфере международных экономических отношений, бизнеса и финансового регулирования, реализовывать нормы материального и процессуального права в профессиональной деятельности в сфере разрешения международных экономических споров. </a:t>
            </a:r>
            <a:endParaRPr lang="ru-GB" sz="19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Дисциплина предназначена для обучающихся направления подготовки 40.04.01 Юриспруденция, </a:t>
            </a:r>
          </a:p>
          <a:p>
            <a:pPr marL="0" indent="0" algn="ctr">
              <a:buNone/>
            </a:pPr>
            <a:r>
              <a:rPr lang="ru-RU" dirty="0"/>
              <a:t>профиль подготовки «Юрист в сфере международных экономических отношений, бизнеса и финансового регулирования», </a:t>
            </a:r>
          </a:p>
          <a:p>
            <a:pPr marL="0" indent="0" algn="ctr">
              <a:buNone/>
            </a:pPr>
            <a:r>
              <a:rPr lang="ru-RU" dirty="0"/>
              <a:t>квалификация: магистр 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Средства и методы разрешения международных экономических споров </a:t>
            </a:r>
            <a:endParaRPr lang="en-GB" dirty="0"/>
          </a:p>
          <a:p>
            <a:r>
              <a:rPr lang="ru-RU" dirty="0"/>
              <a:t>Особенности разрешения международных экономических споров в универсальных международных судебных институтах </a:t>
            </a:r>
            <a:endParaRPr lang="en-GB" dirty="0"/>
          </a:p>
          <a:p>
            <a:r>
              <a:rPr lang="ru-RU" dirty="0"/>
              <a:t>Особенности разрешения международных экономических споров в судах региональных интеграционных объединений </a:t>
            </a:r>
            <a:endParaRPr lang="en-GB" dirty="0"/>
          </a:p>
          <a:p>
            <a:r>
              <a:rPr lang="ru-RU" dirty="0"/>
              <a:t>Разрешение международных экономических споров в инвестиционном арбитраже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232" y="5989653"/>
            <a:ext cx="731333" cy="45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2050960"/>
            <a:ext cx="7886700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1. Принципы разрешения международных экономических споров (</a:t>
            </a:r>
            <a:r>
              <a:rPr lang="en-GB" sz="2400" dirty="0">
                <a:ea typeface="Calibri"/>
                <a:cs typeface="Times New Roman"/>
              </a:rPr>
              <a:t>Principles of international economic disputes resolution)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2. Разрешение международных экономических споров в Международном суде ООН (</a:t>
            </a:r>
            <a:r>
              <a:rPr lang="en-GB" sz="2400" dirty="0">
                <a:ea typeface="Calibri"/>
                <a:cs typeface="Times New Roman"/>
              </a:rPr>
              <a:t>International economic disputes resolution by International Court of Justice)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3. Разрешение международных экономических споров в институтах международных интеграционных и иных региональных объединений (</a:t>
            </a:r>
            <a:r>
              <a:rPr lang="en-GB" sz="2400" dirty="0">
                <a:ea typeface="Calibri"/>
                <a:cs typeface="Times New Roman"/>
              </a:rPr>
              <a:t>International economic disputes resolution within institutions of international integration and other regional organisations)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4. Разрешение международных экономических споров в рамках ВТО (</a:t>
            </a:r>
            <a:r>
              <a:rPr lang="en-GB" sz="2400" dirty="0">
                <a:ea typeface="Calibri"/>
                <a:cs typeface="Times New Roman"/>
              </a:rPr>
              <a:t>International economic disputes resolution within WTO)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a typeface="Calibri"/>
                <a:cs typeface="Times New Roman"/>
              </a:rPr>
              <a:t>Тема 5. Разрешение международных инвестиционных споров (</a:t>
            </a:r>
            <a:r>
              <a:rPr lang="en-GB" sz="2400" dirty="0">
                <a:ea typeface="Calibri"/>
                <a:cs typeface="Times New Roman"/>
              </a:rPr>
              <a:t>International investment disputes resolution)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Занятия проводятся на английском языке </a:t>
            </a:r>
          </a:p>
          <a:p>
            <a:r>
              <a:rPr lang="ru-RU" dirty="0"/>
              <a:t>Основные формы работы в рамках занятий: </a:t>
            </a:r>
          </a:p>
          <a:p>
            <a:pPr lvl="1"/>
            <a:r>
              <a:rPr lang="ru-RU" dirty="0"/>
              <a:t>решение практических задач </a:t>
            </a:r>
          </a:p>
          <a:p>
            <a:pPr lvl="1"/>
            <a:r>
              <a:rPr lang="ru-RU" dirty="0"/>
              <a:t>обсуждение практики разрешения международных экономических споров </a:t>
            </a:r>
          </a:p>
          <a:p>
            <a:pPr lvl="1"/>
            <a:r>
              <a:rPr lang="ru-RU" dirty="0"/>
              <a:t>деловые игры</a:t>
            </a:r>
          </a:p>
          <a:p>
            <a:pPr lvl="1"/>
            <a:r>
              <a:rPr lang="ru-RU" dirty="0"/>
              <a:t>дискуссии по проблемным вопросам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Разрешение споров в Евразийском экономическом союзе</a:t>
            </a:r>
          </a:p>
          <a:p>
            <a:pPr lvl="0"/>
            <a:r>
              <a:rPr lang="ru-RU" dirty="0"/>
              <a:t>Право Всемирной торговой организации </a:t>
            </a:r>
          </a:p>
          <a:p>
            <a:pPr lvl="0"/>
            <a:r>
              <a:rPr lang="ru-RU" dirty="0"/>
              <a:t>Европейское право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46" y="5132597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получение знаний о юрисдикции международных судов и арбитражей </a:t>
            </a:r>
            <a:r>
              <a:rPr lang="ru-RU"/>
              <a:t>и о процедурах </a:t>
            </a:r>
            <a:r>
              <a:rPr lang="ru-RU" dirty="0"/>
              <a:t>разрешения международных экономических споров </a:t>
            </a:r>
          </a:p>
          <a:p>
            <a:pPr algn="just"/>
            <a:r>
              <a:rPr lang="ru-RU" dirty="0"/>
              <a:t>совершенствование навыков владения английским языком, выработка навыков использования англоязычной терминологии в сфере разрешения международных экономических споров; </a:t>
            </a:r>
          </a:p>
          <a:p>
            <a:pPr algn="just"/>
            <a:r>
              <a:rPr lang="ru-RU" dirty="0"/>
              <a:t>получение навыков надлежащей правовой оценки обстоятельств, толкования и применения норм права при разрешении международных экономических споров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455</Words>
  <Application>Microsoft Macintosh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DK</cp:lastModifiedBy>
  <cp:revision>132</cp:revision>
  <dcterms:created xsi:type="dcterms:W3CDTF">2020-12-02T14:35:45Z</dcterms:created>
  <dcterms:modified xsi:type="dcterms:W3CDTF">2021-11-09T05:46:19Z</dcterms:modified>
</cp:coreProperties>
</file>